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Bricolage Grotesque Bold" panose="020B0604020202020204" charset="0"/>
      <p:regular r:id="rId30"/>
    </p:embeddedFont>
    <p:embeddedFont>
      <p:font typeface="Glacial Indifference" panose="020B0604020202020204" charset="0"/>
      <p:regular r:id="rId31"/>
    </p:embeddedFont>
    <p:embeddedFont>
      <p:font typeface="Glacial Indifference Bold" panose="020B0604020202020204" charset="0"/>
      <p:regular r:id="rId32"/>
    </p:embeddedFont>
    <p:embeddedFont>
      <p:font typeface="Libre Baskerville" panose="020F0502020204030204" pitchFamily="2" charset="0"/>
      <p:regular r:id="rId33"/>
    </p:embeddedFont>
    <p:embeddedFont>
      <p:font typeface="Libre Baskerville Bold" panose="020B0604020202020204" charset="0"/>
      <p:regular r:id="rId34"/>
    </p:embeddedFont>
    <p:embeddedFont>
      <p:font typeface="Montserrat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762592" y="-457260"/>
            <a:ext cx="8795528" cy="11198011"/>
          </a:xfrm>
          <a:custGeom>
            <a:avLst/>
            <a:gdLst/>
            <a:ahLst/>
            <a:cxnLst/>
            <a:rect l="l" t="t" r="r" b="b"/>
            <a:pathLst>
              <a:path w="8795528" h="11198011">
                <a:moveTo>
                  <a:pt x="8795528" y="0"/>
                </a:moveTo>
                <a:lnTo>
                  <a:pt x="0" y="0"/>
                </a:lnTo>
                <a:lnTo>
                  <a:pt x="0" y="11198011"/>
                </a:lnTo>
                <a:lnTo>
                  <a:pt x="8795528" y="11198011"/>
                </a:lnTo>
                <a:lnTo>
                  <a:pt x="87955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21930" y="1801498"/>
            <a:ext cx="7137370" cy="7137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8845896" y="1415099"/>
            <a:ext cx="972630" cy="772798"/>
          </a:xfrm>
          <a:custGeom>
            <a:avLst/>
            <a:gdLst/>
            <a:ahLst/>
            <a:cxnLst/>
            <a:rect l="l" t="t" r="r" b="b"/>
            <a:pathLst>
              <a:path w="972630" h="772798">
                <a:moveTo>
                  <a:pt x="0" y="0"/>
                </a:moveTo>
                <a:lnTo>
                  <a:pt x="972630" y="0"/>
                </a:lnTo>
                <a:lnTo>
                  <a:pt x="972630" y="772799"/>
                </a:lnTo>
                <a:lnTo>
                  <a:pt x="0" y="772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15121" y="9258300"/>
            <a:ext cx="606809" cy="606809"/>
          </a:xfrm>
          <a:custGeom>
            <a:avLst/>
            <a:gdLst/>
            <a:ahLst/>
            <a:cxnLst/>
            <a:rect l="l" t="t" r="r" b="b"/>
            <a:pathLst>
              <a:path w="606809" h="606809">
                <a:moveTo>
                  <a:pt x="0" y="0"/>
                </a:moveTo>
                <a:lnTo>
                  <a:pt x="606809" y="0"/>
                </a:lnTo>
                <a:lnTo>
                  <a:pt x="606809" y="606809"/>
                </a:lnTo>
                <a:lnTo>
                  <a:pt x="0" y="606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39882" y="1995956"/>
            <a:ext cx="698909" cy="698909"/>
          </a:xfrm>
          <a:custGeom>
            <a:avLst/>
            <a:gdLst/>
            <a:ahLst/>
            <a:cxnLst/>
            <a:rect l="l" t="t" r="r" b="b"/>
            <a:pathLst>
              <a:path w="698909" h="698909">
                <a:moveTo>
                  <a:pt x="0" y="0"/>
                </a:moveTo>
                <a:lnTo>
                  <a:pt x="698909" y="0"/>
                </a:lnTo>
                <a:lnTo>
                  <a:pt x="698909" y="698909"/>
                </a:lnTo>
                <a:lnTo>
                  <a:pt x="0" y="698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7015571" cy="1493274"/>
          </a:xfrm>
          <a:custGeom>
            <a:avLst/>
            <a:gdLst/>
            <a:ahLst/>
            <a:cxnLst/>
            <a:rect l="l" t="t" r="r" b="b"/>
            <a:pathLst>
              <a:path w="7015571" h="1493274">
                <a:moveTo>
                  <a:pt x="0" y="0"/>
                </a:moveTo>
                <a:lnTo>
                  <a:pt x="7015571" y="0"/>
                </a:lnTo>
                <a:lnTo>
                  <a:pt x="7015571" y="1493274"/>
                </a:lnTo>
                <a:lnTo>
                  <a:pt x="0" y="14932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59936" y="135333"/>
            <a:ext cx="2559532" cy="2559532"/>
          </a:xfrm>
          <a:custGeom>
            <a:avLst/>
            <a:gdLst/>
            <a:ahLst/>
            <a:cxnLst/>
            <a:rect l="l" t="t" r="r" b="b"/>
            <a:pathLst>
              <a:path w="2559532" h="2559532">
                <a:moveTo>
                  <a:pt x="0" y="0"/>
                </a:moveTo>
                <a:lnTo>
                  <a:pt x="2559532" y="0"/>
                </a:lnTo>
                <a:lnTo>
                  <a:pt x="2559532" y="2559532"/>
                </a:lnTo>
                <a:lnTo>
                  <a:pt x="0" y="2559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32303" y="2254784"/>
            <a:ext cx="7626518" cy="449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DOCTOR APPOINTMENT BOOKING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2302" y="7260384"/>
            <a:ext cx="6197297" cy="56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00"/>
              </a:lnSpc>
            </a:pPr>
            <a:endParaRPr lang="en-US" sz="3357" b="1" dirty="0">
              <a:solidFill>
                <a:srgbClr val="00073E"/>
              </a:solidFill>
              <a:latin typeface="Bricolage Grotesque Bold"/>
              <a:ea typeface="Bricolage Grotesque Bold"/>
              <a:cs typeface="Bricolage Grotesque Bold"/>
              <a:sym typeface="Bricolage Grotesqu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3848" y="2443714"/>
            <a:ext cx="13240303" cy="7629725"/>
          </a:xfrm>
          <a:custGeom>
            <a:avLst/>
            <a:gdLst/>
            <a:ahLst/>
            <a:cxnLst/>
            <a:rect l="l" t="t" r="r" b="b"/>
            <a:pathLst>
              <a:path w="13240303" h="7629725">
                <a:moveTo>
                  <a:pt x="0" y="0"/>
                </a:moveTo>
                <a:lnTo>
                  <a:pt x="13240304" y="0"/>
                </a:lnTo>
                <a:lnTo>
                  <a:pt x="13240304" y="7629725"/>
                </a:lnTo>
                <a:lnTo>
                  <a:pt x="0" y="762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29827" cy="9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8"/>
              </a:lnSpc>
              <a:spcBef>
                <a:spcPct val="0"/>
              </a:spcBef>
            </a:pPr>
            <a:r>
              <a:rPr lang="en-US" sz="562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30980" y="1240757"/>
            <a:ext cx="10079912" cy="120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3.Enter phone number to proceed</a:t>
            </a:r>
          </a:p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4.Select a doctor &amp; choose an available slot: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05891" y="2132362"/>
            <a:ext cx="14530090" cy="7337695"/>
          </a:xfrm>
          <a:custGeom>
            <a:avLst/>
            <a:gdLst/>
            <a:ahLst/>
            <a:cxnLst/>
            <a:rect l="l" t="t" r="r" b="b"/>
            <a:pathLst>
              <a:path w="14530090" h="7337695">
                <a:moveTo>
                  <a:pt x="0" y="0"/>
                </a:moveTo>
                <a:lnTo>
                  <a:pt x="14530090" y="0"/>
                </a:lnTo>
                <a:lnTo>
                  <a:pt x="14530090" y="7337695"/>
                </a:lnTo>
                <a:lnTo>
                  <a:pt x="0" y="7337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29827" cy="9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8"/>
              </a:lnSpc>
              <a:spcBef>
                <a:spcPct val="0"/>
              </a:spcBef>
            </a:pPr>
            <a:r>
              <a:rPr lang="en-US" sz="562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30980" y="1391317"/>
            <a:ext cx="10079912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5.Provide Details &amp; Confirm Booking: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29827" cy="9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8"/>
              </a:lnSpc>
              <a:spcBef>
                <a:spcPct val="0"/>
              </a:spcBef>
            </a:pPr>
            <a:r>
              <a:rPr lang="en-US" sz="562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391317"/>
            <a:ext cx="10530113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6.View appointment status on 'My Appointments' page: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C0A9D-1FAB-36C5-574B-FE9F87251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0" y="2387480"/>
            <a:ext cx="14594337" cy="68017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39712" y="2134202"/>
            <a:ext cx="6206467" cy="7627386"/>
          </a:xfrm>
          <a:custGeom>
            <a:avLst/>
            <a:gdLst/>
            <a:ahLst/>
            <a:cxnLst/>
            <a:rect l="l" t="t" r="r" b="b"/>
            <a:pathLst>
              <a:path w="6206467" h="7627386">
                <a:moveTo>
                  <a:pt x="0" y="0"/>
                </a:moveTo>
                <a:lnTo>
                  <a:pt x="6206467" y="0"/>
                </a:lnTo>
                <a:lnTo>
                  <a:pt x="6206467" y="7627386"/>
                </a:lnTo>
                <a:lnTo>
                  <a:pt x="0" y="7627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29827" cy="9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8"/>
              </a:lnSpc>
              <a:spcBef>
                <a:spcPct val="0"/>
              </a:spcBef>
            </a:pPr>
            <a:r>
              <a:rPr lang="en-US" sz="562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391317"/>
            <a:ext cx="10530113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7.View and update personal profile: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52603" y="2472659"/>
            <a:ext cx="7982795" cy="6965721"/>
          </a:xfrm>
          <a:custGeom>
            <a:avLst/>
            <a:gdLst/>
            <a:ahLst/>
            <a:cxnLst/>
            <a:rect l="l" t="t" r="r" b="b"/>
            <a:pathLst>
              <a:path w="7982795" h="6965721">
                <a:moveTo>
                  <a:pt x="0" y="0"/>
                </a:moveTo>
                <a:lnTo>
                  <a:pt x="7982794" y="0"/>
                </a:lnTo>
                <a:lnTo>
                  <a:pt x="7982794" y="6965721"/>
                </a:lnTo>
                <a:lnTo>
                  <a:pt x="0" y="6965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46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29827" cy="95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8"/>
              </a:lnSpc>
              <a:spcBef>
                <a:spcPct val="0"/>
              </a:spcBef>
            </a:pPr>
            <a:r>
              <a:rPr lang="en-US" sz="562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391317"/>
            <a:ext cx="10530113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 Login to Doctor Dashboard: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16453" y="2474435"/>
            <a:ext cx="14403949" cy="7147959"/>
          </a:xfrm>
          <a:custGeom>
            <a:avLst/>
            <a:gdLst/>
            <a:ahLst/>
            <a:cxnLst/>
            <a:rect l="l" t="t" r="r" b="b"/>
            <a:pathLst>
              <a:path w="14403949" h="7147959">
                <a:moveTo>
                  <a:pt x="0" y="0"/>
                </a:moveTo>
                <a:lnTo>
                  <a:pt x="14403948" y="0"/>
                </a:lnTo>
                <a:lnTo>
                  <a:pt x="14403948" y="7147960"/>
                </a:lnTo>
                <a:lnTo>
                  <a:pt x="0" y="7147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27859" y="298750"/>
            <a:ext cx="12232283" cy="92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2"/>
              </a:lnSpc>
              <a:spcBef>
                <a:spcPct val="0"/>
              </a:spcBef>
            </a:pPr>
            <a:r>
              <a:rPr lang="en-US" sz="5358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391317"/>
            <a:ext cx="10530113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View Upcoming &amp; Completed appointments: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09399" y="2792470"/>
            <a:ext cx="8656968" cy="7163641"/>
          </a:xfrm>
          <a:custGeom>
            <a:avLst/>
            <a:gdLst/>
            <a:ahLst/>
            <a:cxnLst/>
            <a:rect l="l" t="t" r="r" b="b"/>
            <a:pathLst>
              <a:path w="8656968" h="7163641">
                <a:moveTo>
                  <a:pt x="0" y="0"/>
                </a:moveTo>
                <a:lnTo>
                  <a:pt x="8656968" y="0"/>
                </a:lnTo>
                <a:lnTo>
                  <a:pt x="8656968" y="7163641"/>
                </a:lnTo>
                <a:lnTo>
                  <a:pt x="0" y="7163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31220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391317"/>
            <a:ext cx="12983707" cy="181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Click on an appointment to view detailed patient information:</a:t>
            </a:r>
          </a:p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 Fill in suggestions &amp; prescribe medication:</a:t>
            </a:r>
          </a:p>
          <a:p>
            <a:pPr algn="ctr">
              <a:lnSpc>
                <a:spcPts val="4886"/>
              </a:lnSpc>
              <a:spcBef>
                <a:spcPct val="0"/>
              </a:spcBef>
            </a:pPr>
            <a:endParaRPr lang="en-US" sz="3490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2873343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08403" y="2551115"/>
            <a:ext cx="14728458" cy="6388469"/>
          </a:xfrm>
          <a:custGeom>
            <a:avLst/>
            <a:gdLst/>
            <a:ahLst/>
            <a:cxnLst/>
            <a:rect l="l" t="t" r="r" b="b"/>
            <a:pathLst>
              <a:path w="14728458" h="6388469">
                <a:moveTo>
                  <a:pt x="0" y="0"/>
                </a:moveTo>
                <a:lnTo>
                  <a:pt x="14728459" y="0"/>
                </a:lnTo>
                <a:lnTo>
                  <a:pt x="14728459" y="6388469"/>
                </a:lnTo>
                <a:lnTo>
                  <a:pt x="0" y="6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31220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1536062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5.Update Availability status: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2873343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9875" y="4280338"/>
            <a:ext cx="15808250" cy="3260452"/>
          </a:xfrm>
          <a:custGeom>
            <a:avLst/>
            <a:gdLst/>
            <a:ahLst/>
            <a:cxnLst/>
            <a:rect l="l" t="t" r="r" b="b"/>
            <a:pathLst>
              <a:path w="15808250" h="3260452">
                <a:moveTo>
                  <a:pt x="0" y="0"/>
                </a:moveTo>
                <a:lnTo>
                  <a:pt x="15808250" y="0"/>
                </a:lnTo>
                <a:lnTo>
                  <a:pt x="15808250" y="3260452"/>
                </a:lnTo>
                <a:lnTo>
                  <a:pt x="0" y="326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498076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0779" y="3028959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6. View earnings &amp; Total and Pending Appointments: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2873343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01821" y="2254141"/>
            <a:ext cx="8953090" cy="7666084"/>
          </a:xfrm>
          <a:custGeom>
            <a:avLst/>
            <a:gdLst/>
            <a:ahLst/>
            <a:cxnLst/>
            <a:rect l="l" t="t" r="r" b="b"/>
            <a:pathLst>
              <a:path w="8953090" h="7666084">
                <a:moveTo>
                  <a:pt x="0" y="0"/>
                </a:moveTo>
                <a:lnTo>
                  <a:pt x="8953090" y="0"/>
                </a:lnTo>
                <a:lnTo>
                  <a:pt x="8953090" y="7666084"/>
                </a:lnTo>
                <a:lnTo>
                  <a:pt x="0" y="7666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498076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Doctors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0699" y="1663657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7. Doctor 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2874" y="0"/>
            <a:ext cx="9926207" cy="10287000"/>
            <a:chOff x="0" y="0"/>
            <a:chExt cx="1537829" cy="159372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537829" cy="1593725"/>
            </a:xfrm>
            <a:custGeom>
              <a:avLst/>
              <a:gdLst/>
              <a:ahLst/>
              <a:cxnLst/>
              <a:rect l="l" t="t" r="r" b="b"/>
              <a:pathLst>
                <a:path w="1537829" h="1593725">
                  <a:moveTo>
                    <a:pt x="1537829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537829" y="1593725"/>
                  </a:lnTo>
                  <a:close/>
                </a:path>
              </a:pathLst>
            </a:custGeom>
            <a:blipFill>
              <a:blip r:embed="rId2"/>
              <a:stretch>
                <a:fillRect l="-52562" r="-269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6169071" y="-4502681"/>
            <a:ext cx="20579186" cy="19292361"/>
            <a:chOff x="0" y="0"/>
            <a:chExt cx="867015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7015" cy="812800"/>
            </a:xfrm>
            <a:custGeom>
              <a:avLst/>
              <a:gdLst/>
              <a:ahLst/>
              <a:cxnLst/>
              <a:rect l="l" t="t" r="r" b="b"/>
              <a:pathLst>
                <a:path w="867015" h="812800">
                  <a:moveTo>
                    <a:pt x="433507" y="0"/>
                  </a:moveTo>
                  <a:lnTo>
                    <a:pt x="867015" y="406400"/>
                  </a:lnTo>
                  <a:lnTo>
                    <a:pt x="433507" y="812800"/>
                  </a:lnTo>
                  <a:lnTo>
                    <a:pt x="0" y="406400"/>
                  </a:lnTo>
                  <a:lnTo>
                    <a:pt x="43350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49018" y="101600"/>
              <a:ext cx="568978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0084" y="2291887"/>
            <a:ext cx="9390116" cy="696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750" lvl="1" indent="-335375" algn="just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Doctor Appointment Booking System is an online platform designed to facilitate the scheduling of appointments between patients and healthcare providers.  </a:t>
            </a:r>
          </a:p>
          <a:p>
            <a:pPr marL="670750" lvl="1" indent="-335375" algn="just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system allows patients to easily book, reschedule, or cancel appointments while providing doctors with a streamlined way to manage their schedules. </a:t>
            </a:r>
          </a:p>
          <a:p>
            <a:pPr marL="670750" lvl="1" indent="-335375" algn="just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features include real-time availability, a secure database for patient records, and a Doctor Dashboard for appointment tracking and earnings management.</a:t>
            </a:r>
          </a:p>
          <a:p>
            <a:pPr algn="just">
              <a:lnSpc>
                <a:spcPts val="3649"/>
              </a:lnSpc>
            </a:pPr>
            <a:endParaRPr lang="en-US" sz="3106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311532" y="6917179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0" y="0"/>
                </a:moveTo>
                <a:lnTo>
                  <a:pt x="4039986" y="0"/>
                </a:lnTo>
                <a:lnTo>
                  <a:pt x="403998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311532" y="-965598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0" y="5143500"/>
                </a:moveTo>
                <a:lnTo>
                  <a:pt x="4039986" y="5143500"/>
                </a:lnTo>
                <a:lnTo>
                  <a:pt x="4039986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73069" y="120672"/>
            <a:ext cx="526089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</p:txBody>
      </p:sp>
      <p:sp>
        <p:nvSpPr>
          <p:cNvPr id="11" name="Freeform 11"/>
          <p:cNvSpPr/>
          <p:nvPr/>
        </p:nvSpPr>
        <p:spPr>
          <a:xfrm>
            <a:off x="6403519" y="9053580"/>
            <a:ext cx="870698" cy="870698"/>
          </a:xfrm>
          <a:custGeom>
            <a:avLst/>
            <a:gdLst/>
            <a:ahLst/>
            <a:cxnLst/>
            <a:rect l="l" t="t" r="r" b="b"/>
            <a:pathLst>
              <a:path w="870698" h="870698">
                <a:moveTo>
                  <a:pt x="0" y="0"/>
                </a:moveTo>
                <a:lnTo>
                  <a:pt x="870698" y="0"/>
                </a:lnTo>
                <a:lnTo>
                  <a:pt x="870698" y="870698"/>
                </a:lnTo>
                <a:lnTo>
                  <a:pt x="0" y="87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931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2873343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05947" y="2784262"/>
            <a:ext cx="7373210" cy="6474038"/>
          </a:xfrm>
          <a:custGeom>
            <a:avLst/>
            <a:gdLst/>
            <a:ahLst/>
            <a:cxnLst/>
            <a:rect l="l" t="t" r="r" b="b"/>
            <a:pathLst>
              <a:path w="7373210" h="6474038">
                <a:moveTo>
                  <a:pt x="0" y="0"/>
                </a:moveTo>
                <a:lnTo>
                  <a:pt x="7373211" y="0"/>
                </a:lnTo>
                <a:lnTo>
                  <a:pt x="7373211" y="6474038"/>
                </a:lnTo>
                <a:lnTo>
                  <a:pt x="0" y="6474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498076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00699" y="1978797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1.Login to Admin Panel: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59300" y="2873343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55319" y="2239886"/>
            <a:ext cx="13718173" cy="7544995"/>
          </a:xfrm>
          <a:custGeom>
            <a:avLst/>
            <a:gdLst/>
            <a:ahLst/>
            <a:cxnLst/>
            <a:rect l="l" t="t" r="r" b="b"/>
            <a:pathLst>
              <a:path w="13718173" h="7544995">
                <a:moveTo>
                  <a:pt x="0" y="0"/>
                </a:moveTo>
                <a:lnTo>
                  <a:pt x="13718172" y="0"/>
                </a:lnTo>
                <a:lnTo>
                  <a:pt x="13718172" y="7544995"/>
                </a:lnTo>
                <a:lnTo>
                  <a:pt x="0" y="7544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72975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8009" y="1401752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Dashboard: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86368" y="3311559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4108" y="2239886"/>
            <a:ext cx="15879784" cy="7185602"/>
          </a:xfrm>
          <a:custGeom>
            <a:avLst/>
            <a:gdLst/>
            <a:ahLst/>
            <a:cxnLst/>
            <a:rect l="l" t="t" r="r" b="b"/>
            <a:pathLst>
              <a:path w="15879784" h="7185602">
                <a:moveTo>
                  <a:pt x="0" y="0"/>
                </a:moveTo>
                <a:lnTo>
                  <a:pt x="15879784" y="0"/>
                </a:lnTo>
                <a:lnTo>
                  <a:pt x="15879784" y="7185603"/>
                </a:lnTo>
                <a:lnTo>
                  <a:pt x="0" y="71856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72975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8009" y="1401752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View all appointments: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86368" y="3311559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50148" y="1992236"/>
            <a:ext cx="9439429" cy="8047114"/>
          </a:xfrm>
          <a:custGeom>
            <a:avLst/>
            <a:gdLst/>
            <a:ahLst/>
            <a:cxnLst/>
            <a:rect l="l" t="t" r="r" b="b"/>
            <a:pathLst>
              <a:path w="9439429" h="8047114">
                <a:moveTo>
                  <a:pt x="0" y="0"/>
                </a:moveTo>
                <a:lnTo>
                  <a:pt x="9439429" y="0"/>
                </a:lnTo>
                <a:lnTo>
                  <a:pt x="9439429" y="8047114"/>
                </a:lnTo>
                <a:lnTo>
                  <a:pt x="0" y="8047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72975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8009" y="1277500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4.Add/Delete doctors: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86368" y="3311559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97501" y="3311559"/>
            <a:ext cx="14092998" cy="4263132"/>
          </a:xfrm>
          <a:custGeom>
            <a:avLst/>
            <a:gdLst/>
            <a:ahLst/>
            <a:cxnLst/>
            <a:rect l="l" t="t" r="r" b="b"/>
            <a:pathLst>
              <a:path w="14092998" h="4263132">
                <a:moveTo>
                  <a:pt x="0" y="0"/>
                </a:moveTo>
                <a:lnTo>
                  <a:pt x="14092998" y="0"/>
                </a:lnTo>
                <a:lnTo>
                  <a:pt x="14092998" y="4263132"/>
                </a:lnTo>
                <a:lnTo>
                  <a:pt x="0" y="4263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72975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5539" y="2177902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Enter Doctor ID for Delete: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586368" y="3311559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55319" y="1992236"/>
            <a:ext cx="13373645" cy="7472524"/>
          </a:xfrm>
          <a:custGeom>
            <a:avLst/>
            <a:gdLst/>
            <a:ahLst/>
            <a:cxnLst/>
            <a:rect l="l" t="t" r="r" b="b"/>
            <a:pathLst>
              <a:path w="13373645" h="7472524">
                <a:moveTo>
                  <a:pt x="0" y="0"/>
                </a:moveTo>
                <a:lnTo>
                  <a:pt x="13373645" y="0"/>
                </a:lnTo>
                <a:lnTo>
                  <a:pt x="13373645" y="7472525"/>
                </a:lnTo>
                <a:lnTo>
                  <a:pt x="0" y="7472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55319" y="272975"/>
            <a:ext cx="12577362" cy="946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4"/>
              </a:lnSpc>
              <a:spcBef>
                <a:spcPct val="0"/>
              </a:spcBef>
            </a:pPr>
            <a:r>
              <a:rPr lang="en-US" sz="551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Admin: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5319" y="1277500"/>
            <a:ext cx="12983707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5.Doctors List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47447" y="1139968"/>
            <a:ext cx="8262666" cy="915670"/>
            <a:chOff x="0" y="0"/>
            <a:chExt cx="5500803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0803" cy="609600"/>
            </a:xfrm>
            <a:custGeom>
              <a:avLst/>
              <a:gdLst/>
              <a:ahLst/>
              <a:cxnLst/>
              <a:rect l="l" t="t" r="r" b="b"/>
              <a:pathLst>
                <a:path w="5500803" h="609600">
                  <a:moveTo>
                    <a:pt x="529760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500803" y="609600"/>
                  </a:lnTo>
                  <a:lnTo>
                    <a:pt x="5297603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529760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1650068" y="1139968"/>
            <a:ext cx="7390134" cy="9408735"/>
          </a:xfrm>
          <a:custGeom>
            <a:avLst/>
            <a:gdLst/>
            <a:ahLst/>
            <a:cxnLst/>
            <a:rect l="l" t="t" r="r" b="b"/>
            <a:pathLst>
              <a:path w="7390134" h="9408735">
                <a:moveTo>
                  <a:pt x="7390133" y="0"/>
                </a:moveTo>
                <a:lnTo>
                  <a:pt x="0" y="0"/>
                </a:lnTo>
                <a:lnTo>
                  <a:pt x="0" y="9408735"/>
                </a:lnTo>
                <a:lnTo>
                  <a:pt x="7390133" y="9408735"/>
                </a:lnTo>
                <a:lnTo>
                  <a:pt x="739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608441" y="1032209"/>
            <a:ext cx="7753380" cy="8226091"/>
            <a:chOff x="0" y="0"/>
            <a:chExt cx="76609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6093" cy="812800"/>
            </a:xfrm>
            <a:custGeom>
              <a:avLst/>
              <a:gdLst/>
              <a:ahLst/>
              <a:cxnLst/>
              <a:rect l="l" t="t" r="r" b="b"/>
              <a:pathLst>
                <a:path w="766093" h="812800">
                  <a:moveTo>
                    <a:pt x="383046" y="0"/>
                  </a:moveTo>
                  <a:lnTo>
                    <a:pt x="766093" y="406400"/>
                  </a:lnTo>
                  <a:lnTo>
                    <a:pt x="383046" y="812800"/>
                  </a:lnTo>
                  <a:lnTo>
                    <a:pt x="0" y="406400"/>
                  </a:lnTo>
                  <a:lnTo>
                    <a:pt x="383046" y="0"/>
                  </a:lnTo>
                  <a:close/>
                </a:path>
              </a:pathLst>
            </a:custGeom>
            <a:blipFill>
              <a:blip r:embed="rId4"/>
              <a:stretch>
                <a:fillRect l="-29622" r="-29622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415303" y="1312053"/>
            <a:ext cx="62049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Requirements Specification: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57187"/>
            <a:ext cx="7022270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938649" y="-188007"/>
            <a:ext cx="1092964" cy="1092964"/>
          </a:xfrm>
          <a:custGeom>
            <a:avLst/>
            <a:gdLst/>
            <a:ahLst/>
            <a:cxnLst/>
            <a:rect l="l" t="t" r="r" b="b"/>
            <a:pathLst>
              <a:path w="1092964" h="1092964">
                <a:moveTo>
                  <a:pt x="0" y="0"/>
                </a:moveTo>
                <a:lnTo>
                  <a:pt x="1092964" y="0"/>
                </a:lnTo>
                <a:lnTo>
                  <a:pt x="1092964" y="1092965"/>
                </a:lnTo>
                <a:lnTo>
                  <a:pt x="0" y="1092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9877" y="2199304"/>
            <a:ext cx="12771806" cy="858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Registration/Login Module: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Patients and doctors can create accounts and log in using their email and password.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Appointment Scheduling Module: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Enables patients to book, reschedule, or cancel appointments.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Doctor Dashboard: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Doctors can view their appointments, earnings, and pending consultations.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Appointment Status Management: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Appointments automatically update to 'Completed' once the scheduled date has passed.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Patient Info Section: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Collects and stores patient details, including name, gender, email, disease type, and a brief description.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Doctor's Notes Module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Doctors can view detailed patient information and add suggestions or medicine-related notes, which are stored in the database.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u="sng">
                <a:solidFill>
                  <a:srgbClr val="153BB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 Module:</a:t>
            </a: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Administrators can manage doctors, and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appointments.</a:t>
            </a: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884" y="563584"/>
            <a:ext cx="7409815" cy="211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3" name="Freeform 3"/>
          <p:cNvSpPr/>
          <p:nvPr/>
        </p:nvSpPr>
        <p:spPr>
          <a:xfrm rot="-5400000" flipH="1">
            <a:off x="11437873" y="-823131"/>
            <a:ext cx="6026996" cy="7673258"/>
          </a:xfrm>
          <a:custGeom>
            <a:avLst/>
            <a:gdLst/>
            <a:ahLst/>
            <a:cxnLst/>
            <a:rect l="l" t="t" r="r" b="b"/>
            <a:pathLst>
              <a:path w="6026996" h="7673258">
                <a:moveTo>
                  <a:pt x="6026996" y="0"/>
                </a:moveTo>
                <a:lnTo>
                  <a:pt x="0" y="0"/>
                </a:lnTo>
                <a:lnTo>
                  <a:pt x="0" y="7673258"/>
                </a:lnTo>
                <a:lnTo>
                  <a:pt x="6026996" y="7673258"/>
                </a:lnTo>
                <a:lnTo>
                  <a:pt x="60269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7884" y="2946823"/>
            <a:ext cx="12322219" cy="389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sz="3278">
                <a:solidFill>
                  <a:srgbClr val="153BB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1.</a:t>
            </a:r>
            <a:r>
              <a:rPr lang="en-US" sz="3278" b="1" u="sng">
                <a:solidFill>
                  <a:srgbClr val="153BB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Smart Features</a:t>
            </a:r>
          </a:p>
          <a:p>
            <a:pPr marL="707546" lvl="1" indent="-353773" algn="just">
              <a:lnSpc>
                <a:spcPts val="4588"/>
              </a:lnSpc>
              <a:buFont typeface="Arial"/>
              <a:buChar char="•"/>
            </a:pPr>
            <a:r>
              <a:rPr lang="en-US" sz="3277" b="1">
                <a:solidFill>
                  <a:srgbClr val="00073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AI-based Doctor Recommendation:</a:t>
            </a:r>
            <a:r>
              <a:rPr lang="en-US" sz="3277">
                <a:solidFill>
                  <a:srgbClr val="00073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Suggest doctors based on patient symptoms and previous bookings.</a:t>
            </a:r>
          </a:p>
          <a:p>
            <a:pPr marL="707546" lvl="1" indent="-353773" algn="just">
              <a:lnSpc>
                <a:spcPts val="4588"/>
              </a:lnSpc>
              <a:buFont typeface="Arial"/>
              <a:buChar char="•"/>
            </a:pPr>
            <a:r>
              <a:rPr lang="en-US" sz="3277" b="1">
                <a:solidFill>
                  <a:srgbClr val="00073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Chatbot for Instant Help:</a:t>
            </a:r>
            <a:r>
              <a:rPr lang="en-US" sz="3277">
                <a:solidFill>
                  <a:srgbClr val="00073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Integrate a chatbot to assist patients with bookings, FAQs, etc.</a:t>
            </a:r>
          </a:p>
          <a:p>
            <a:pPr algn="just">
              <a:lnSpc>
                <a:spcPts val="4448"/>
              </a:lnSpc>
            </a:pPr>
            <a:endParaRPr lang="en-US" sz="3277">
              <a:solidFill>
                <a:srgbClr val="00073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475"/>
              </a:lnSpc>
            </a:pPr>
            <a:endParaRPr lang="en-US" sz="3277">
              <a:solidFill>
                <a:srgbClr val="00073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1550" y="5960321"/>
            <a:ext cx="15429129" cy="381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49"/>
              </a:lnSpc>
            </a:pPr>
            <a:r>
              <a:rPr lang="en-US" sz="3249">
                <a:solidFill>
                  <a:srgbClr val="153BB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2. </a:t>
            </a:r>
            <a:r>
              <a:rPr lang="en-US" sz="3249" b="1" u="sng">
                <a:solidFill>
                  <a:srgbClr val="153BB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User Experience (UX) Improvements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73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Push Notifications:</a:t>
            </a:r>
            <a:r>
              <a:rPr lang="en-US" sz="3199">
                <a:solidFill>
                  <a:srgbClr val="00073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Notify patients and doctors about upcoming appointments, changes, or reminders.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73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Live Appointment Tracking:</a:t>
            </a:r>
            <a:r>
              <a:rPr lang="en-US" sz="3199">
                <a:solidFill>
                  <a:srgbClr val="00073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Real-time status updates (e.g., "Doctor is running 10 mins late").</a:t>
            </a:r>
          </a:p>
          <a:p>
            <a:pPr marL="690876" lvl="1" indent="-345438" algn="just">
              <a:lnSpc>
                <a:spcPts val="4479"/>
              </a:lnSpc>
              <a:buFont typeface="Arial"/>
              <a:buChar char="•"/>
            </a:pPr>
            <a:r>
              <a:rPr lang="en-US" sz="3199" b="1">
                <a:solidFill>
                  <a:srgbClr val="00073E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Multi-language Support:</a:t>
            </a:r>
            <a:r>
              <a:rPr lang="en-US" sz="3199">
                <a:solidFill>
                  <a:srgbClr val="00073E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Add regional language options for broader accessibility.</a:t>
            </a:r>
          </a:p>
          <a:p>
            <a:pPr algn="just">
              <a:lnSpc>
                <a:spcPts val="3499"/>
              </a:lnSpc>
            </a:pPr>
            <a:endParaRPr lang="en-US" sz="3199">
              <a:solidFill>
                <a:srgbClr val="00073E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100555" y="51435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53314" y="67788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1" y="0"/>
                </a:lnTo>
                <a:lnTo>
                  <a:pt x="701631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9060" y="8121015"/>
            <a:ext cx="5868284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39"/>
              </a:lnSpc>
              <a:spcBef>
                <a:spcPct val="0"/>
              </a:spcBef>
            </a:pPr>
            <a:r>
              <a:rPr lang="en-US" sz="6599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0" y="0"/>
            <a:ext cx="8079971" cy="10287000"/>
          </a:xfrm>
          <a:custGeom>
            <a:avLst/>
            <a:gdLst/>
            <a:ahLst/>
            <a:cxnLst/>
            <a:rect l="l" t="t" r="r" b="b"/>
            <a:pathLst>
              <a:path w="8079971" h="10287000">
                <a:moveTo>
                  <a:pt x="0" y="10287000"/>
                </a:moveTo>
                <a:lnTo>
                  <a:pt x="8079971" y="10287000"/>
                </a:lnTo>
                <a:lnTo>
                  <a:pt x="8079971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905991" y="457212"/>
            <a:ext cx="9372575" cy="93725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19205" r="-30888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flipH="1" flipV="1">
            <a:off x="12890373" y="0"/>
            <a:ext cx="5397627" cy="6871978"/>
          </a:xfrm>
          <a:custGeom>
            <a:avLst/>
            <a:gdLst/>
            <a:ahLst/>
            <a:cxnLst/>
            <a:rect l="l" t="t" r="r" b="b"/>
            <a:pathLst>
              <a:path w="5397627" h="6871978">
                <a:moveTo>
                  <a:pt x="5397627" y="6871978"/>
                </a:moveTo>
                <a:lnTo>
                  <a:pt x="0" y="6871978"/>
                </a:lnTo>
                <a:lnTo>
                  <a:pt x="0" y="0"/>
                </a:lnTo>
                <a:lnTo>
                  <a:pt x="5397627" y="0"/>
                </a:lnTo>
                <a:lnTo>
                  <a:pt x="5397627" y="68719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201650" y="-302336"/>
            <a:ext cx="6170379" cy="61703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-24074" r="-24074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6267992" y="8194675"/>
            <a:ext cx="928709" cy="928709"/>
          </a:xfrm>
          <a:custGeom>
            <a:avLst/>
            <a:gdLst/>
            <a:ahLst/>
            <a:cxnLst/>
            <a:rect l="l" t="t" r="r" b="b"/>
            <a:pathLst>
              <a:path w="928709" h="928709">
                <a:moveTo>
                  <a:pt x="0" y="0"/>
                </a:moveTo>
                <a:lnTo>
                  <a:pt x="928709" y="0"/>
                </a:lnTo>
                <a:lnTo>
                  <a:pt x="928709" y="928709"/>
                </a:lnTo>
                <a:lnTo>
                  <a:pt x="0" y="92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78142" y="1181197"/>
            <a:ext cx="928709" cy="928709"/>
          </a:xfrm>
          <a:custGeom>
            <a:avLst/>
            <a:gdLst/>
            <a:ahLst/>
            <a:cxnLst/>
            <a:rect l="l" t="t" r="r" b="b"/>
            <a:pathLst>
              <a:path w="928709" h="928709">
                <a:moveTo>
                  <a:pt x="0" y="0"/>
                </a:moveTo>
                <a:lnTo>
                  <a:pt x="928709" y="0"/>
                </a:lnTo>
                <a:lnTo>
                  <a:pt x="928709" y="928709"/>
                </a:lnTo>
                <a:lnTo>
                  <a:pt x="0" y="928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977" y="1139968"/>
            <a:ext cx="7204694" cy="915670"/>
            <a:chOff x="0" y="0"/>
            <a:chExt cx="4796466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6467" cy="609600"/>
            </a:xfrm>
            <a:custGeom>
              <a:avLst/>
              <a:gdLst/>
              <a:ahLst/>
              <a:cxnLst/>
              <a:rect l="l" t="t" r="r" b="b"/>
              <a:pathLst>
                <a:path w="4796467" h="609600">
                  <a:moveTo>
                    <a:pt x="459326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796467" y="609600"/>
                  </a:lnTo>
                  <a:lnTo>
                    <a:pt x="4593267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45932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14977" y="4345059"/>
            <a:ext cx="8865522" cy="915670"/>
            <a:chOff x="0" y="0"/>
            <a:chExt cx="5902149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2149" cy="609600"/>
            </a:xfrm>
            <a:custGeom>
              <a:avLst/>
              <a:gdLst/>
              <a:ahLst/>
              <a:cxnLst/>
              <a:rect l="l" t="t" r="r" b="b"/>
              <a:pathLst>
                <a:path w="5902149" h="609600">
                  <a:moveTo>
                    <a:pt x="569894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902149" y="609600"/>
                  </a:lnTo>
                  <a:lnTo>
                    <a:pt x="5698949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569894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33" y="1283219"/>
            <a:ext cx="48543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 End Tools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512" y="2201934"/>
            <a:ext cx="16922788" cy="241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 </a:t>
            </a:r>
            <a:r>
              <a:rPr lang="en-US" sz="2699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Tailwind CSS: </a:t>
            </a:r>
          </a:p>
          <a:p>
            <a:pPr marL="626107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utility-first CSS framework for styling user interfaces with minimal custom CSS.</a:t>
            </a:r>
          </a:p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</a:t>
            </a:r>
            <a:r>
              <a:rPr lang="en-US" sz="2699">
                <a:solidFill>
                  <a:srgbClr val="0B1D6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699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React.js: </a:t>
            </a:r>
          </a:p>
          <a:p>
            <a:pPr marL="626107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JavaScript library for building user interfaces, allowing for reusable UI components.</a:t>
            </a:r>
          </a:p>
          <a:p>
            <a:pPr algn="just">
              <a:lnSpc>
                <a:spcPts val="3499"/>
              </a:lnSpc>
            </a:pPr>
            <a:endParaRPr lang="en-US" sz="28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7473" y="4517144"/>
            <a:ext cx="48543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 End Tools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6512" y="5451229"/>
            <a:ext cx="17653666" cy="430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1"/>
              </a:lnSpc>
            </a:pPr>
            <a:r>
              <a:rPr lang="en-US" sz="2672">
                <a:solidFill>
                  <a:srgbClr val="0B1D6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</a:t>
            </a:r>
            <a:r>
              <a:rPr lang="en-US" sz="2672" b="1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2672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Node.js:</a:t>
            </a:r>
          </a:p>
          <a:p>
            <a:pPr marL="598119" lvl="1" indent="-299059" algn="just">
              <a:lnSpc>
                <a:spcPts val="3878"/>
              </a:lnSpc>
              <a:buFont typeface="Arial"/>
              <a:buChar char="•"/>
            </a:pPr>
            <a:r>
              <a:rPr lang="en-US" sz="277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 JavaScript runtime for developing scalable server-side applications.</a:t>
            </a:r>
          </a:p>
          <a:p>
            <a:pPr marL="598119" lvl="1" indent="-299059" algn="just">
              <a:lnSpc>
                <a:spcPts val="3878"/>
              </a:lnSpc>
              <a:buFont typeface="Arial"/>
              <a:buChar char="•"/>
            </a:pPr>
            <a:r>
              <a:rPr lang="en-US" sz="277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is used in conjunction with Express.js to create RESTful APIs that handle requests from the front end, manage database interactions, and implement logic.</a:t>
            </a:r>
          </a:p>
          <a:p>
            <a:pPr algn="just">
              <a:lnSpc>
                <a:spcPts val="3741"/>
              </a:lnSpc>
            </a:pPr>
            <a:r>
              <a:rPr lang="en-US" sz="2672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Express.js:</a:t>
            </a:r>
          </a:p>
          <a:p>
            <a:pPr marL="598119" lvl="1" indent="-299059" algn="just">
              <a:lnSpc>
                <a:spcPts val="3878"/>
              </a:lnSpc>
              <a:buFont typeface="Arial"/>
              <a:buChar char="•"/>
            </a:pPr>
            <a:r>
              <a:rPr lang="en-US" sz="277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Node.js web framework used to create RESTful APIs and handle routing.</a:t>
            </a:r>
          </a:p>
          <a:p>
            <a:pPr algn="just">
              <a:lnSpc>
                <a:spcPts val="3741"/>
              </a:lnSpc>
            </a:pPr>
            <a:r>
              <a:rPr lang="en-US" sz="2672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MongoDB:</a:t>
            </a:r>
          </a:p>
          <a:p>
            <a:pPr marL="598120" lvl="1" indent="-299060" algn="just">
              <a:lnSpc>
                <a:spcPts val="3878"/>
              </a:lnSpc>
              <a:buFont typeface="Arial"/>
              <a:buChar char="•"/>
            </a:pPr>
            <a:r>
              <a:rPr lang="en-US" sz="277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NoSQL database that stores data in flexible. MongoDB is used for storing user information, Appointment details, Patient Information and Doctor-related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43489" y="432182"/>
            <a:ext cx="9308755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to Tools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512236" y="0"/>
            <a:ext cx="1092964" cy="1092964"/>
          </a:xfrm>
          <a:custGeom>
            <a:avLst/>
            <a:gdLst/>
            <a:ahLst/>
            <a:cxnLst/>
            <a:rect l="l" t="t" r="r" b="b"/>
            <a:pathLst>
              <a:path w="1092964" h="1092964">
                <a:moveTo>
                  <a:pt x="0" y="0"/>
                </a:moveTo>
                <a:lnTo>
                  <a:pt x="1092964" y="0"/>
                </a:lnTo>
                <a:lnTo>
                  <a:pt x="1092964" y="1092964"/>
                </a:lnTo>
                <a:lnTo>
                  <a:pt x="0" y="109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50475" y="287510"/>
            <a:ext cx="803752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Study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33834" y="1831587"/>
            <a:ext cx="9429247" cy="964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47"/>
              </a:lnSpc>
            </a:pPr>
            <a:r>
              <a:rPr lang="en-US" sz="3391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</a:t>
            </a:r>
            <a:r>
              <a:rPr lang="en-US" sz="3391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Existing System:</a:t>
            </a:r>
          </a:p>
          <a:p>
            <a:pPr marL="666117" lvl="1" indent="-333059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Traditional methods of booking doctor appointments is primarily manual, involving phone calls or in-person visits. This leads to inefficiencies such as long wait times, double bookings, and miscommunication between patients and healthcare providers.</a:t>
            </a:r>
          </a:p>
          <a:p>
            <a:pPr algn="just">
              <a:lnSpc>
                <a:spcPts val="4179"/>
              </a:lnSpc>
            </a:pPr>
            <a:endParaRPr lang="en-US" sz="3085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739"/>
              </a:lnSpc>
            </a:pPr>
            <a:r>
              <a:rPr lang="en-US" sz="3385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</a:t>
            </a:r>
            <a:r>
              <a:rPr lang="en-US" sz="3385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System:</a:t>
            </a:r>
          </a:p>
          <a:p>
            <a:pPr marL="666117" lvl="1" indent="-333059" algn="just">
              <a:lnSpc>
                <a:spcPts val="4319"/>
              </a:lnSpc>
              <a:buFont typeface="Arial"/>
              <a:buChar char="•"/>
            </a:pPr>
            <a:r>
              <a:rPr lang="en-US" sz="3085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proposed system is an online application that allows patients to book appointments conveniently. Features include real-time availability, a Doctor Dashboard, an Admin Dashboard and secure patient information storage.</a:t>
            </a:r>
          </a:p>
          <a:p>
            <a:pPr algn="just">
              <a:lnSpc>
                <a:spcPts val="4179"/>
              </a:lnSpc>
            </a:pPr>
            <a:endParaRPr lang="en-US" sz="3085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179"/>
              </a:lnSpc>
            </a:pPr>
            <a:endParaRPr lang="en-US" sz="3085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179"/>
              </a:lnSpc>
            </a:pPr>
            <a:endParaRPr lang="en-US" sz="3085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043"/>
              </a:lnSpc>
            </a:pPr>
            <a:endParaRPr lang="en-US" sz="3085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927401" y="4319886"/>
            <a:ext cx="4686897" cy="5967114"/>
          </a:xfrm>
          <a:custGeom>
            <a:avLst/>
            <a:gdLst/>
            <a:ahLst/>
            <a:cxnLst/>
            <a:rect l="l" t="t" r="r" b="b"/>
            <a:pathLst>
              <a:path w="4686897" h="5967114">
                <a:moveTo>
                  <a:pt x="0" y="0"/>
                </a:moveTo>
                <a:lnTo>
                  <a:pt x="4686897" y="0"/>
                </a:lnTo>
                <a:lnTo>
                  <a:pt x="4686897" y="5967114"/>
                </a:lnTo>
                <a:lnTo>
                  <a:pt x="0" y="596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 flipV="1">
            <a:off x="980902" y="-980902"/>
            <a:ext cx="7182196" cy="9144000"/>
          </a:xfrm>
          <a:custGeom>
            <a:avLst/>
            <a:gdLst/>
            <a:ahLst/>
            <a:cxnLst/>
            <a:rect l="l" t="t" r="r" b="b"/>
            <a:pathLst>
              <a:path w="7182196" h="9144000">
                <a:moveTo>
                  <a:pt x="7182196" y="9144000"/>
                </a:moveTo>
                <a:lnTo>
                  <a:pt x="0" y="9144000"/>
                </a:lnTo>
                <a:lnTo>
                  <a:pt x="0" y="0"/>
                </a:lnTo>
                <a:lnTo>
                  <a:pt x="7182196" y="0"/>
                </a:lnTo>
                <a:lnTo>
                  <a:pt x="7182196" y="9144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19426" y="2141508"/>
            <a:ext cx="8458150" cy="84581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5867860" y="3790938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1" y="0"/>
                </a:lnTo>
                <a:lnTo>
                  <a:pt x="701631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63081" y="260061"/>
            <a:ext cx="1112808" cy="1112808"/>
          </a:xfrm>
          <a:custGeom>
            <a:avLst/>
            <a:gdLst/>
            <a:ahLst/>
            <a:cxnLst/>
            <a:rect l="l" t="t" r="r" b="b"/>
            <a:pathLst>
              <a:path w="1112808" h="1112808">
                <a:moveTo>
                  <a:pt x="0" y="0"/>
                </a:moveTo>
                <a:lnTo>
                  <a:pt x="1112808" y="0"/>
                </a:lnTo>
                <a:lnTo>
                  <a:pt x="1112808" y="1112808"/>
                </a:lnTo>
                <a:lnTo>
                  <a:pt x="0" y="11128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053323" cy="10287000"/>
            <a:chOff x="0" y="0"/>
            <a:chExt cx="133091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0916" cy="2709333"/>
            </a:xfrm>
            <a:custGeom>
              <a:avLst/>
              <a:gdLst/>
              <a:ahLst/>
              <a:cxnLst/>
              <a:rect l="l" t="t" r="r" b="b"/>
              <a:pathLst>
                <a:path w="1330916" h="2709333">
                  <a:moveTo>
                    <a:pt x="0" y="0"/>
                  </a:moveTo>
                  <a:lnTo>
                    <a:pt x="1330916" y="0"/>
                  </a:lnTo>
                  <a:lnTo>
                    <a:pt x="1330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3BB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3091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82187" y="5143500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0" y="0"/>
                </a:moveTo>
                <a:lnTo>
                  <a:pt x="4039985" y="0"/>
                </a:lnTo>
                <a:lnTo>
                  <a:pt x="40399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3482187" y="0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0" y="5143500"/>
                </a:moveTo>
                <a:lnTo>
                  <a:pt x="4039985" y="5143500"/>
                </a:lnTo>
                <a:lnTo>
                  <a:pt x="4039985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821652" y="457212"/>
            <a:ext cx="9372575" cy="937257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8400064" y="453677"/>
            <a:ext cx="2507287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9301" y="1879807"/>
            <a:ext cx="10572560" cy="921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</a:t>
            </a:r>
            <a:r>
              <a:rPr lang="en-US" sz="3099">
                <a:solidFill>
                  <a:srgbClr val="0B1D6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99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Scope of the Proposed System: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 The system will cater to various healthcare providers, including hospitals, clinics, and individual practitioners. It will support multiple specialties and allow for integration with existing healthcare management systems.</a:t>
            </a:r>
          </a:p>
          <a:p>
            <a:pPr algn="just">
              <a:lnSpc>
                <a:spcPts val="3499"/>
              </a:lnSpc>
            </a:pPr>
            <a:endParaRPr lang="en-US" sz="27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• </a:t>
            </a:r>
            <a:r>
              <a:rPr lang="en-US" sz="3099" b="1" u="sng">
                <a:solidFill>
                  <a:srgbClr val="0B1D6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Aim and Objective of the Proposed System: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1. Provide a user-friendly interface for patients to book appointments.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Reduce administrative workload for healthcare providers.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3. Enhance communication between patients and doctors.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4. Maintain a secure database of patient information and appointment history.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5. Implement a Doctor Dashboard for tracking appointments and earnings.</a:t>
            </a:r>
          </a:p>
          <a:p>
            <a:pPr algn="just">
              <a:lnSpc>
                <a:spcPts val="3499"/>
              </a:lnSpc>
            </a:pPr>
            <a:endParaRPr lang="en-US" sz="27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499"/>
              </a:lnSpc>
            </a:pPr>
            <a:endParaRPr lang="en-US" sz="27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499"/>
              </a:lnSpc>
            </a:pPr>
            <a:endParaRPr lang="en-US" sz="27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499"/>
              </a:lnSpc>
            </a:pPr>
            <a:endParaRPr lang="en-US" sz="27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653707" y="9258300"/>
            <a:ext cx="735913" cy="735913"/>
          </a:xfrm>
          <a:custGeom>
            <a:avLst/>
            <a:gdLst/>
            <a:ahLst/>
            <a:cxnLst/>
            <a:rect l="l" t="t" r="r" b="b"/>
            <a:pathLst>
              <a:path w="735913" h="735913">
                <a:moveTo>
                  <a:pt x="0" y="0"/>
                </a:moveTo>
                <a:lnTo>
                  <a:pt x="735913" y="0"/>
                </a:lnTo>
                <a:lnTo>
                  <a:pt x="735913" y="735913"/>
                </a:lnTo>
                <a:lnTo>
                  <a:pt x="0" y="7359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47578" y="567977"/>
            <a:ext cx="1214283" cy="1214283"/>
          </a:xfrm>
          <a:custGeom>
            <a:avLst/>
            <a:gdLst/>
            <a:ahLst/>
            <a:cxnLst/>
            <a:rect l="l" t="t" r="r" b="b"/>
            <a:pathLst>
              <a:path w="1214283" h="1214283">
                <a:moveTo>
                  <a:pt x="0" y="0"/>
                </a:moveTo>
                <a:lnTo>
                  <a:pt x="1214283" y="0"/>
                </a:lnTo>
                <a:lnTo>
                  <a:pt x="1214283" y="1214283"/>
                </a:lnTo>
                <a:lnTo>
                  <a:pt x="0" y="1214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4977" y="1139968"/>
            <a:ext cx="7204694" cy="915670"/>
            <a:chOff x="0" y="0"/>
            <a:chExt cx="4796466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6467" cy="609600"/>
            </a:xfrm>
            <a:custGeom>
              <a:avLst/>
              <a:gdLst/>
              <a:ahLst/>
              <a:cxnLst/>
              <a:rect l="l" t="t" r="r" b="b"/>
              <a:pathLst>
                <a:path w="4796467" h="609600">
                  <a:moveTo>
                    <a:pt x="459326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796467" y="609600"/>
                  </a:lnTo>
                  <a:lnTo>
                    <a:pt x="4593267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459326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14977" y="4030229"/>
            <a:ext cx="8865522" cy="915670"/>
            <a:chOff x="0" y="0"/>
            <a:chExt cx="5902149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02149" cy="609600"/>
            </a:xfrm>
            <a:custGeom>
              <a:avLst/>
              <a:gdLst/>
              <a:ahLst/>
              <a:cxnLst/>
              <a:rect l="l" t="t" r="r" b="b"/>
              <a:pathLst>
                <a:path w="5902149" h="609600">
                  <a:moveTo>
                    <a:pt x="569894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902149" y="609600"/>
                  </a:lnTo>
                  <a:lnTo>
                    <a:pt x="5698949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5698949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14977" y="6920489"/>
            <a:ext cx="10795685" cy="915670"/>
            <a:chOff x="0" y="0"/>
            <a:chExt cx="718714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87140" cy="609600"/>
            </a:xfrm>
            <a:custGeom>
              <a:avLst/>
              <a:gdLst/>
              <a:ahLst/>
              <a:cxnLst/>
              <a:rect l="l" t="t" r="r" b="b"/>
              <a:pathLst>
                <a:path w="7187140" h="609600">
                  <a:moveTo>
                    <a:pt x="698394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187140" y="609600"/>
                  </a:lnTo>
                  <a:lnTo>
                    <a:pt x="6983940" y="0"/>
                  </a:lnTo>
                  <a:close/>
                </a:path>
              </a:pathLst>
            </a:custGeom>
            <a:solidFill>
              <a:srgbClr val="19348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698394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1650068" y="1139968"/>
            <a:ext cx="7390134" cy="9408735"/>
          </a:xfrm>
          <a:custGeom>
            <a:avLst/>
            <a:gdLst/>
            <a:ahLst/>
            <a:cxnLst/>
            <a:rect l="l" t="t" r="r" b="b"/>
            <a:pathLst>
              <a:path w="7390134" h="9408735">
                <a:moveTo>
                  <a:pt x="7390133" y="0"/>
                </a:moveTo>
                <a:lnTo>
                  <a:pt x="0" y="0"/>
                </a:lnTo>
                <a:lnTo>
                  <a:pt x="0" y="9408735"/>
                </a:lnTo>
                <a:lnTo>
                  <a:pt x="7390133" y="9408735"/>
                </a:lnTo>
                <a:lnTo>
                  <a:pt x="73901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232089" y="2322613"/>
            <a:ext cx="8226091" cy="82260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569862" y="1283219"/>
            <a:ext cx="5237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Operational Feasibility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7432" y="2160154"/>
            <a:ext cx="11173018" cy="159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262" lvl="1" indent="-325131" algn="just">
              <a:lnSpc>
                <a:spcPts val="4216"/>
              </a:lnSpc>
              <a:buFont typeface="Arial"/>
              <a:buChar char="•"/>
            </a:pPr>
            <a:r>
              <a:rPr lang="en-US" sz="3011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system is operationally feasible as it simplifies the appointment booking process, making it more efficient for both patients and healthcare providers.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33" y="4173480"/>
            <a:ext cx="48543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Feasibility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432" y="5086350"/>
            <a:ext cx="970871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technology stack chosen is widely used and supported, ensuring that the system can be developed and maintained effectively.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2533" y="7063740"/>
            <a:ext cx="856814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Economic Feasibility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7432" y="8055235"/>
            <a:ext cx="970871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cost of development and maintenance is justified by the expected increase in patient satisfaction and efficiency.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81256" y="562058"/>
            <a:ext cx="7378592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Feasibility Study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090710" y="2383847"/>
            <a:ext cx="845354" cy="845354"/>
          </a:xfrm>
          <a:custGeom>
            <a:avLst/>
            <a:gdLst/>
            <a:ahLst/>
            <a:cxnLst/>
            <a:rect l="l" t="t" r="r" b="b"/>
            <a:pathLst>
              <a:path w="845354" h="845354">
                <a:moveTo>
                  <a:pt x="0" y="0"/>
                </a:moveTo>
                <a:lnTo>
                  <a:pt x="845354" y="0"/>
                </a:lnTo>
                <a:lnTo>
                  <a:pt x="845354" y="845354"/>
                </a:lnTo>
                <a:lnTo>
                  <a:pt x="0" y="845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5840" y="419361"/>
            <a:ext cx="5509133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139346" y="1769959"/>
            <a:ext cx="7312321" cy="7984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 Registration &amp; Login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Doctor and Admin Login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Appointment Booking System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View &amp; Manage Appointments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Doctor Dashboard with Earnings &amp;   Availability Management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Automatic Status Update for Past  Appointments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Patient Information Storage &amp; Access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 Profile Viewing &amp; Editing</a:t>
            </a:r>
          </a:p>
          <a:p>
            <a:pPr marL="712465" lvl="1" indent="-356233" algn="just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Admin Panel for Managing Doctors and Appointments</a:t>
            </a:r>
          </a:p>
          <a:p>
            <a:pPr algn="just">
              <a:lnSpc>
                <a:spcPts val="3499"/>
              </a:lnSpc>
            </a:pPr>
            <a:endParaRPr lang="en-US" sz="3299">
              <a:solidFill>
                <a:srgbClr val="153BBA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3657588" y="-740354"/>
            <a:ext cx="9372575" cy="937257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  <a:ln w="142875" cap="sq">
              <a:solidFill>
                <a:srgbClr val="1B75BC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0" y="5143500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0" y="0"/>
                </a:moveTo>
                <a:lnTo>
                  <a:pt x="4039985" y="0"/>
                </a:lnTo>
                <a:lnTo>
                  <a:pt x="40399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4248015" y="0"/>
            <a:ext cx="4039985" cy="5143500"/>
          </a:xfrm>
          <a:custGeom>
            <a:avLst/>
            <a:gdLst/>
            <a:ahLst/>
            <a:cxnLst/>
            <a:rect l="l" t="t" r="r" b="b"/>
            <a:pathLst>
              <a:path w="4039985" h="5143500">
                <a:moveTo>
                  <a:pt x="4039985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4039985" y="0"/>
                </a:lnTo>
                <a:lnTo>
                  <a:pt x="4039985" y="51435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39985" y="602294"/>
            <a:ext cx="852812" cy="852812"/>
          </a:xfrm>
          <a:custGeom>
            <a:avLst/>
            <a:gdLst/>
            <a:ahLst/>
            <a:cxnLst/>
            <a:rect l="l" t="t" r="r" b="b"/>
            <a:pathLst>
              <a:path w="852812" h="852812">
                <a:moveTo>
                  <a:pt x="0" y="0"/>
                </a:moveTo>
                <a:lnTo>
                  <a:pt x="852812" y="0"/>
                </a:lnTo>
                <a:lnTo>
                  <a:pt x="852812" y="852812"/>
                </a:lnTo>
                <a:lnTo>
                  <a:pt x="0" y="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68007" y="8267007"/>
            <a:ext cx="991293" cy="991293"/>
          </a:xfrm>
          <a:custGeom>
            <a:avLst/>
            <a:gdLst/>
            <a:ahLst/>
            <a:cxnLst/>
            <a:rect l="l" t="t" r="r" b="b"/>
            <a:pathLst>
              <a:path w="991293" h="991293">
                <a:moveTo>
                  <a:pt x="0" y="0"/>
                </a:moveTo>
                <a:lnTo>
                  <a:pt x="991293" y="0"/>
                </a:lnTo>
                <a:lnTo>
                  <a:pt x="991293" y="991293"/>
                </a:lnTo>
                <a:lnTo>
                  <a:pt x="0" y="991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76709" y="2430344"/>
            <a:ext cx="12934582" cy="7162525"/>
          </a:xfrm>
          <a:custGeom>
            <a:avLst/>
            <a:gdLst/>
            <a:ahLst/>
            <a:cxnLst/>
            <a:rect l="l" t="t" r="r" b="b"/>
            <a:pathLst>
              <a:path w="12934582" h="7162525">
                <a:moveTo>
                  <a:pt x="0" y="0"/>
                </a:moveTo>
                <a:lnTo>
                  <a:pt x="12934582" y="0"/>
                </a:lnTo>
                <a:lnTo>
                  <a:pt x="12934582" y="7162524"/>
                </a:lnTo>
                <a:lnTo>
                  <a:pt x="0" y="7162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43770"/>
            <a:ext cx="13918664" cy="103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9758" y="1704050"/>
            <a:ext cx="6531579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631" lvl="1" indent="-376816" algn="ctr">
              <a:lnSpc>
                <a:spcPts val="4886"/>
              </a:lnSpc>
              <a:spcBef>
                <a:spcPct val="0"/>
              </a:spcBef>
              <a:buAutoNum type="arabicPeriod"/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Register/Login to the system: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0" y="0"/>
                </a:moveTo>
                <a:lnTo>
                  <a:pt x="3730980" y="0"/>
                </a:lnTo>
                <a:lnTo>
                  <a:pt x="373098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4554911" y="5536910"/>
            <a:ext cx="3730980" cy="4750090"/>
          </a:xfrm>
          <a:custGeom>
            <a:avLst/>
            <a:gdLst/>
            <a:ahLst/>
            <a:cxnLst/>
            <a:rect l="l" t="t" r="r" b="b"/>
            <a:pathLst>
              <a:path w="3730980" h="4750090">
                <a:moveTo>
                  <a:pt x="3730980" y="0"/>
                </a:moveTo>
                <a:lnTo>
                  <a:pt x="0" y="0"/>
                </a:lnTo>
                <a:lnTo>
                  <a:pt x="0" y="4750090"/>
                </a:lnTo>
                <a:lnTo>
                  <a:pt x="3730980" y="4750090"/>
                </a:lnTo>
                <a:lnTo>
                  <a:pt x="37309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7884" y="1028700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2"/>
                </a:lnTo>
                <a:lnTo>
                  <a:pt x="0" y="70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45552" y="3481114"/>
            <a:ext cx="701632" cy="701632"/>
          </a:xfrm>
          <a:custGeom>
            <a:avLst/>
            <a:gdLst/>
            <a:ahLst/>
            <a:cxnLst/>
            <a:rect l="l" t="t" r="r" b="b"/>
            <a:pathLst>
              <a:path w="701632" h="701632">
                <a:moveTo>
                  <a:pt x="0" y="0"/>
                </a:moveTo>
                <a:lnTo>
                  <a:pt x="701632" y="0"/>
                </a:lnTo>
                <a:lnTo>
                  <a:pt x="701632" y="701631"/>
                </a:lnTo>
                <a:lnTo>
                  <a:pt x="0" y="70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05091" y="2399789"/>
            <a:ext cx="12784055" cy="7263668"/>
          </a:xfrm>
          <a:custGeom>
            <a:avLst/>
            <a:gdLst/>
            <a:ahLst/>
            <a:cxnLst/>
            <a:rect l="l" t="t" r="r" b="b"/>
            <a:pathLst>
              <a:path w="12784055" h="7263668">
                <a:moveTo>
                  <a:pt x="0" y="0"/>
                </a:moveTo>
                <a:lnTo>
                  <a:pt x="12784056" y="0"/>
                </a:lnTo>
                <a:lnTo>
                  <a:pt x="12784056" y="7263668"/>
                </a:lnTo>
                <a:lnTo>
                  <a:pt x="0" y="7263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4668" y="353295"/>
            <a:ext cx="12814336" cy="95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9"/>
              </a:lnSpc>
              <a:spcBef>
                <a:spcPct val="0"/>
              </a:spcBef>
            </a:pPr>
            <a:r>
              <a:rPr lang="en-US" sz="5613" b="1">
                <a:solidFill>
                  <a:srgbClr val="153BB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Flow for Patients/Users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46704" y="1401752"/>
            <a:ext cx="7377009" cy="59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sz="3490">
                <a:solidFill>
                  <a:srgbClr val="153BBA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2. Fill out the patient information form: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988</Words>
  <Application>Microsoft Office PowerPoint</Application>
  <PresentationFormat>Custom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Glacial Indifference Bold</vt:lpstr>
      <vt:lpstr>Calibri</vt:lpstr>
      <vt:lpstr>Libre Baskerville</vt:lpstr>
      <vt:lpstr>Glacial Indifference</vt:lpstr>
      <vt:lpstr>Arial</vt:lpstr>
      <vt:lpstr>Montserrat Bold</vt:lpstr>
      <vt:lpstr>Bricolage Grotesque Bold</vt:lpstr>
      <vt:lpstr>Libre Baskerville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Journey in Medical Advancements</dc:title>
  <dc:creator>hp</dc:creator>
  <cp:lastModifiedBy>Dhruvik Kakadiya</cp:lastModifiedBy>
  <cp:revision>4</cp:revision>
  <dcterms:created xsi:type="dcterms:W3CDTF">2006-08-16T00:00:00Z</dcterms:created>
  <dcterms:modified xsi:type="dcterms:W3CDTF">2026-01-30T19:21:35Z</dcterms:modified>
  <dc:identifier>DAGjqXNacD0</dc:identifier>
</cp:coreProperties>
</file>